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86" r:id="rId1"/>
  </p:sldMasterIdLst>
  <p:sldIdLst>
    <p:sldId id="258" r:id="rId2"/>
  </p:sldIdLst>
  <p:sldSz cx="21599525" cy="32399288"/>
  <p:notesSz cx="6858000" cy="9144000"/>
  <p:embeddedFontLst>
    <p:embeddedFont>
      <p:font typeface="B Titr" panose="00000700000000000000" pitchFamily="2" charset="-78"/>
      <p:bold r:id="rId3"/>
    </p:embeddedFont>
    <p:embeddedFont>
      <p:font typeface="B Zar" panose="00000400000000000000" pitchFamily="2" charset="-78"/>
      <p:regular r:id="rId4"/>
      <p:bold r:id="rId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1D02"/>
    <a:srgbClr val="F9F9F9"/>
    <a:srgbClr val="008E40"/>
    <a:srgbClr val="10680C"/>
    <a:srgbClr val="EDEDED"/>
    <a:srgbClr val="DF4949"/>
    <a:srgbClr val="004F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82" autoAdjust="0"/>
    <p:restoredTop sz="94660"/>
  </p:normalViewPr>
  <p:slideViewPr>
    <p:cSldViewPr snapToGrid="0">
      <p:cViewPr>
        <p:scale>
          <a:sx n="50" d="100"/>
          <a:sy n="50" d="100"/>
        </p:scale>
        <p:origin x="204" y="36"/>
      </p:cViewPr>
      <p:guideLst>
        <p:guide orient="horz" pos="10205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pPr/>
              <a:t>03/10/1445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8758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pPr/>
              <a:t>03/10/1445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612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pPr/>
              <a:t>03/10/1445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27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pPr/>
              <a:t>03/10/1445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779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pPr/>
              <a:t>03/10/1445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746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pPr/>
              <a:t>03/10/1445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813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pPr/>
              <a:t>03/10/1445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657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pPr/>
              <a:t>03/10/1445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300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pPr/>
              <a:t>03/10/1445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9083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pPr/>
              <a:t>03/10/1445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2306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pPr/>
              <a:t>03/10/1445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993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A4C4DB6-9C3E-DCC1-780E-BC8DDDAFE1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21599525" cy="323992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E165-199C-44DB-9A13-59953ED3C21B}" type="datetimeFigureOut">
              <a:rPr lang="fa-IR" smtClean="0"/>
              <a:pPr/>
              <a:t>03/10/1445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F33F1-F4D5-4A80-8F9F-BCD70CE05F3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7226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2159996" rtl="1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r" defTabSz="2159996" rtl="1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39999">
              <a:srgbClr val="00B0F0"/>
            </a:gs>
            <a:gs pos="70000">
              <a:schemeClr val="accent5">
                <a:lumMod val="20000"/>
                <a:lumOff val="80000"/>
              </a:schemeClr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40"/>
          <p:cNvSpPr/>
          <p:nvPr/>
        </p:nvSpPr>
        <p:spPr>
          <a:xfrm>
            <a:off x="680888" y="25831940"/>
            <a:ext cx="9730477" cy="4940594"/>
          </a:xfrm>
          <a:prstGeom prst="roundRect">
            <a:avLst>
              <a:gd name="adj" fmla="val 0"/>
            </a:avLst>
          </a:prstGeom>
          <a:solidFill>
            <a:srgbClr val="F9F9F9">
              <a:alpha val="35000"/>
            </a:srgbClr>
          </a:solidFill>
          <a:ln w="57150">
            <a:solidFill>
              <a:srgbClr val="5E1D0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8329" tIns="39166" rIns="78329" bIns="39166" rtlCol="1" anchor="ctr"/>
          <a:lstStyle/>
          <a:p>
            <a:pPr algn="just" rtl="1"/>
            <a:endParaRPr lang="fa-IR" altLang="en-US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altLang="en-US" sz="2600" dirty="0">
                <a:solidFill>
                  <a:srgbClr val="000000"/>
                </a:solidFill>
                <a:cs typeface="B Zar" panose="00000400000000000000" pitchFamily="2" charset="-78"/>
              </a:rPr>
              <a:t>در این قسمت سعی گردد از منابع مهم و اصلی استفاده گردد و منابع به ترتیب از منابع فارسی تا منابع انگلیسی شماره گذاری شوند. فونت منابع فارسی (</a:t>
            </a:r>
            <a:r>
              <a:rPr lang="en-US" altLang="en-US" sz="2600" dirty="0">
                <a:solidFill>
                  <a:srgbClr val="000000"/>
                </a:solidFill>
                <a:cs typeface="B Zar" panose="00000400000000000000" pitchFamily="2" charset="-78"/>
              </a:rPr>
              <a:t>B </a:t>
            </a:r>
            <a:r>
              <a:rPr lang="en-US" altLang="en-US" sz="2600" err="1">
                <a:solidFill>
                  <a:srgbClr val="000000"/>
                </a:solidFill>
                <a:cs typeface="B Zar" panose="00000400000000000000" pitchFamily="2" charset="-78"/>
              </a:rPr>
              <a:t>Zar</a:t>
            </a:r>
            <a:r>
              <a:rPr lang="en-US" altLang="en-US" sz="2600">
                <a:solidFill>
                  <a:srgbClr val="000000"/>
                </a:solidFill>
                <a:cs typeface="B Zar" panose="00000400000000000000" pitchFamily="2" charset="-78"/>
              </a:rPr>
              <a:t> 18</a:t>
            </a:r>
            <a:r>
              <a:rPr lang="fa-IR" altLang="en-US" sz="2600" dirty="0">
                <a:solidFill>
                  <a:srgbClr val="000000"/>
                </a:solidFill>
                <a:cs typeface="B Zar" panose="00000400000000000000" pitchFamily="2" charset="-78"/>
              </a:rPr>
              <a:t>)، فونت منابع انگلیسی</a:t>
            </a:r>
            <a:r>
              <a:rPr lang="fa-IR" altLang="en-US" sz="2600">
                <a:solidFill>
                  <a:srgbClr val="000000"/>
                </a:solidFill>
                <a:cs typeface="B Zar" panose="00000400000000000000" pitchFamily="2" charset="-78"/>
              </a:rPr>
              <a:t>:  </a:t>
            </a:r>
            <a:r>
              <a:rPr lang="en-US" altLang="en-US" sz="2600">
                <a:solidFill>
                  <a:srgbClr val="000000"/>
                </a:solidFill>
                <a:cs typeface="B Zar" panose="00000400000000000000" pitchFamily="2" charset="-78"/>
              </a:rPr>
              <a:t>16</a:t>
            </a:r>
            <a:r>
              <a:rPr lang="fa-IR" altLang="en-US" sz="2600" dirty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cs typeface="B Zar" panose="00000400000000000000" pitchFamily="2" charset="-78"/>
              </a:rPr>
              <a:t>Times </a:t>
            </a:r>
            <a:r>
              <a:rPr lang="en-US" altLang="en-US" sz="2600">
                <a:solidFill>
                  <a:srgbClr val="000000"/>
                </a:solidFill>
                <a:cs typeface="B Zar" panose="00000400000000000000" pitchFamily="2" charset="-78"/>
              </a:rPr>
              <a:t>New Roman</a:t>
            </a:r>
            <a:endParaRPr lang="fa-IR" altLang="en-US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altLang="en-US" sz="2600" dirty="0">
                <a:solidFill>
                  <a:srgbClr val="000000"/>
                </a:solidFill>
                <a:cs typeface="B Zar" panose="00000400000000000000" pitchFamily="2" charset="-78"/>
              </a:rPr>
              <a:t>این بخش می توانید سپاسگذاری را نیز تعبیه کنید. </a:t>
            </a:r>
          </a:p>
          <a:p>
            <a:pPr algn="just" rtl="1"/>
            <a:r>
              <a:rPr lang="fa-IR" altLang="en-US" sz="2600" dirty="0">
                <a:solidFill>
                  <a:srgbClr val="000000"/>
                </a:solidFill>
                <a:cs typeface="B Zar" panose="00000400000000000000" pitchFamily="2" charset="-78"/>
              </a:rPr>
              <a:t>بنا به صلاحدید خود می توانید با توجه به حجم مطالب، بخشهایی را کم و زیاد کنید. </a:t>
            </a:r>
          </a:p>
          <a:p>
            <a:pPr algn="just" rtl="1"/>
            <a:endParaRPr lang="fa-IR" altLang="en-US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en-US" altLang="en-US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en-US" altLang="en-US" sz="2600" dirty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4" name="Rectangle: Rounded Corners 41"/>
          <p:cNvSpPr/>
          <p:nvPr/>
        </p:nvSpPr>
        <p:spPr>
          <a:xfrm>
            <a:off x="10940264" y="25831946"/>
            <a:ext cx="9730477" cy="4940598"/>
          </a:xfrm>
          <a:prstGeom prst="roundRect">
            <a:avLst>
              <a:gd name="adj" fmla="val 0"/>
            </a:avLst>
          </a:prstGeom>
          <a:solidFill>
            <a:srgbClr val="F9F9F9">
              <a:alpha val="35000"/>
            </a:srgbClr>
          </a:solidFill>
          <a:ln w="57150">
            <a:solidFill>
              <a:srgbClr val="5E1D0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8329" tIns="39166" rIns="78329" bIns="39166" rtlCol="1" anchor="ctr"/>
          <a:lstStyle/>
          <a:p>
            <a:pPr algn="just" rtl="1"/>
            <a:r>
              <a:rPr lang="fa-IR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بیشتر از اشکال و جداول استفاده گردد که بصورت واضح و گویا تنظیم شده با شند. </a:t>
            </a:r>
          </a:p>
          <a:p>
            <a:pPr algn="just" rtl="1"/>
            <a:endParaRPr lang="fa-IR" altLang="fa-IR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en-US" altLang="en-US" sz="2600" dirty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6" name="Rectangle: Rounded Corners 48"/>
          <p:cNvSpPr/>
          <p:nvPr/>
        </p:nvSpPr>
        <p:spPr>
          <a:xfrm>
            <a:off x="671936" y="15415853"/>
            <a:ext cx="20062982" cy="9389947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5E1D0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8329" tIns="39166" rIns="78329" bIns="39166" rtlCol="1" anchor="ctr"/>
          <a:lstStyle/>
          <a:p>
            <a:pPr algn="just" rtl="1"/>
            <a:r>
              <a:rPr lang="fa-IR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بیشتر از اشکال و جداول استفاده گردد که بصورت واضح و گویا تنظیم شده باشند.  فونت کمتر از بخش مقدمه نباشد</a:t>
            </a:r>
          </a:p>
          <a:p>
            <a:pPr algn="just" rtl="1"/>
            <a:r>
              <a:rPr lang="fa-IR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در صورتیکه مقاله شما ریویو است ، فقط بخش نتیجه گیری را در بخش مربوطه بگذارید</a:t>
            </a:r>
          </a:p>
          <a:p>
            <a:pPr algn="just" rtl="1"/>
            <a:endParaRPr lang="fa-IR" altLang="fa-IR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en-US" altLang="en-US" sz="2600" dirty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0D84CDB-78BA-420D-5EC7-8E277B53A4D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22436"/>
            <a:ext cx="21599525" cy="278469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05781" y="6422341"/>
            <a:ext cx="17668568" cy="2541309"/>
          </a:xfrm>
          <a:prstGeom prst="rect">
            <a:avLst/>
          </a:prstGeom>
          <a:noFill/>
        </p:spPr>
        <p:txBody>
          <a:bodyPr wrap="square" lIns="78329" tIns="39166" rIns="78329" bIns="39166">
            <a:spAutoFit/>
          </a:bodyPr>
          <a:lstStyle/>
          <a:p>
            <a:pPr algn="ctr" rtl="1">
              <a:lnSpc>
                <a:spcPts val="6379"/>
              </a:lnSpc>
            </a:pPr>
            <a:r>
              <a:rPr lang="fa-IR" sz="4600" b="1" dirty="0">
                <a:solidFill>
                  <a:schemeClr val="bg1"/>
                </a:solidFill>
                <a:cs typeface="B Titr" panose="00000700000000000000" pitchFamily="2" charset="-78"/>
              </a:rPr>
              <a:t>عنوان 46 </a:t>
            </a:r>
            <a:r>
              <a:rPr lang="en-US" sz="4600" b="1" dirty="0">
                <a:solidFill>
                  <a:schemeClr val="bg1"/>
                </a:solidFill>
                <a:cs typeface="B Titr" panose="00000700000000000000" pitchFamily="2" charset="-78"/>
              </a:rPr>
              <a:t>B </a:t>
            </a:r>
            <a:r>
              <a:rPr lang="en-US" sz="4600" b="1" dirty="0" err="1">
                <a:solidFill>
                  <a:schemeClr val="bg1"/>
                </a:solidFill>
                <a:cs typeface="B Titr" panose="00000700000000000000" pitchFamily="2" charset="-78"/>
              </a:rPr>
              <a:t>Titr</a:t>
            </a:r>
            <a:endParaRPr lang="fa-IR" sz="4600" b="1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algn="ctr" rtl="1">
              <a:lnSpc>
                <a:spcPts val="6379"/>
              </a:lnSpc>
            </a:pPr>
            <a:r>
              <a:rPr lang="fa-IR" sz="3600" b="1" dirty="0">
                <a:solidFill>
                  <a:schemeClr val="bg1"/>
                </a:solidFill>
                <a:cs typeface="B Titr" panose="00000700000000000000" pitchFamily="2" charset="-78"/>
              </a:rPr>
              <a:t>نویسنده اول، نویسنده دوم، نویسنده سوم و ... </a:t>
            </a:r>
            <a:r>
              <a:rPr lang="en-US" sz="3600" b="1" dirty="0">
                <a:solidFill>
                  <a:schemeClr val="bg1"/>
                </a:solidFill>
                <a:cs typeface="B Titr" panose="00000700000000000000" pitchFamily="2" charset="-78"/>
              </a:rPr>
              <a:t>B </a:t>
            </a:r>
            <a:r>
              <a:rPr lang="en-US" sz="3600" b="1" dirty="0" err="1">
                <a:solidFill>
                  <a:schemeClr val="bg1"/>
                </a:solidFill>
                <a:cs typeface="B Titr" panose="00000700000000000000" pitchFamily="2" charset="-78"/>
              </a:rPr>
              <a:t>Zar</a:t>
            </a:r>
            <a:r>
              <a:rPr lang="en-US" sz="3600" b="1" dirty="0">
                <a:solidFill>
                  <a:schemeClr val="bg1"/>
                </a:solidFill>
                <a:cs typeface="B Titr" panose="00000700000000000000" pitchFamily="2" charset="-78"/>
              </a:rPr>
              <a:t> Bold 36</a:t>
            </a:r>
            <a:endParaRPr lang="fa-IR" sz="3600" b="1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algn="ctr" rtl="1">
              <a:lnSpc>
                <a:spcPts val="6379"/>
              </a:lnSpc>
            </a:pPr>
            <a:r>
              <a:rPr lang="fa-IR" sz="3200" b="1" dirty="0">
                <a:solidFill>
                  <a:schemeClr val="bg1"/>
                </a:solidFill>
                <a:cs typeface="B Titr" panose="00000700000000000000" pitchFamily="2" charset="-78"/>
              </a:rPr>
              <a:t>مشخصات نویسندگان </a:t>
            </a:r>
            <a:r>
              <a:rPr lang="en-US" sz="3200" b="1" dirty="0">
                <a:solidFill>
                  <a:schemeClr val="bg1"/>
                </a:solidFill>
                <a:cs typeface="B Titr" panose="00000700000000000000" pitchFamily="2" charset="-78"/>
              </a:rPr>
              <a:t>B </a:t>
            </a:r>
            <a:r>
              <a:rPr lang="en-US" sz="3200" b="1" dirty="0" err="1">
                <a:solidFill>
                  <a:schemeClr val="bg1"/>
                </a:solidFill>
                <a:cs typeface="B Titr" panose="00000700000000000000" pitchFamily="2" charset="-78"/>
              </a:rPr>
              <a:t>Zar</a:t>
            </a:r>
            <a:r>
              <a:rPr lang="en-US" sz="3200" b="1" dirty="0">
                <a:solidFill>
                  <a:schemeClr val="bg1"/>
                </a:solidFill>
                <a:cs typeface="B Titr" panose="00000700000000000000" pitchFamily="2" charset="-78"/>
              </a:rPr>
              <a:t> Bold 32</a:t>
            </a:r>
            <a:endParaRPr lang="fa-IR" sz="32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5" name="Rectangle: Rounded Corners 42"/>
          <p:cNvSpPr/>
          <p:nvPr/>
        </p:nvSpPr>
        <p:spPr>
          <a:xfrm>
            <a:off x="788123" y="10361047"/>
            <a:ext cx="9730477" cy="3982560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5E1D0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8329" tIns="39166" rIns="78329" bIns="39166" rtlCol="1" anchor="ctr"/>
          <a:lstStyle/>
          <a:p>
            <a:pPr algn="just" rtl="1"/>
            <a:r>
              <a:rPr lang="fa-IR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سعی گردد از ذکر تمام جزئیات خودداری گردیده و به صورت مختصر و شفاف روش اصلی کار توضیح داده شود و نیازی نیست که تمامی موارد مرتبط با روش کار و ابزار مورد استفاده شامل مدل، نرم افزار و ... به تفصیل آورده شود.</a:t>
            </a:r>
          </a:p>
          <a:p>
            <a:pPr algn="r" rtl="1"/>
            <a:endParaRPr lang="fa-IR" altLang="fa-IR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endParaRPr lang="en-US" altLang="en-US" sz="2600" dirty="0"/>
          </a:p>
        </p:txBody>
      </p:sp>
      <p:sp>
        <p:nvSpPr>
          <p:cNvPr id="8" name="Rectangle: Rounded Corners 72"/>
          <p:cNvSpPr/>
          <p:nvPr/>
        </p:nvSpPr>
        <p:spPr>
          <a:xfrm>
            <a:off x="11004441" y="10339711"/>
            <a:ext cx="9730477" cy="4003896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5E1D0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8329" tIns="39166" rIns="78329" bIns="39166" rtlCol="1" anchor="ctr"/>
          <a:lstStyle/>
          <a:p>
            <a:pPr algn="just" rtl="1"/>
            <a:r>
              <a:rPr lang="fa-IR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متن تمامی قسمت‌های پوستر به غیر از بخش منابع</a:t>
            </a:r>
            <a:r>
              <a:rPr lang="en-US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 (B </a:t>
            </a:r>
            <a:r>
              <a:rPr lang="en-US" altLang="fa-IR" sz="2600" dirty="0" err="1">
                <a:solidFill>
                  <a:srgbClr val="000000"/>
                </a:solidFill>
                <a:cs typeface="B Zar" panose="00000400000000000000" pitchFamily="2" charset="-78"/>
              </a:rPr>
              <a:t>Zar</a:t>
            </a:r>
            <a:r>
              <a:rPr lang="en-US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 26</a:t>
            </a:r>
            <a:r>
              <a:rPr lang="en-US" altLang="fa-IR" sz="2600">
                <a:solidFill>
                  <a:srgbClr val="000000"/>
                </a:solidFill>
                <a:cs typeface="B Zar" panose="00000400000000000000" pitchFamily="2" charset="-78"/>
              </a:rPr>
              <a:t>) </a:t>
            </a:r>
            <a:r>
              <a:rPr lang="fa-IR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بوده و برای کلیه متون از حالت پاراگراف از راست (متن از راست به چپ)- حالت</a:t>
            </a:r>
            <a:r>
              <a:rPr lang="en-US" altLang="fa-IR" sz="2600">
                <a:solidFill>
                  <a:srgbClr val="000000"/>
                </a:solidFill>
                <a:cs typeface="B Zar" panose="00000400000000000000" pitchFamily="2" charset="-78"/>
              </a:rPr>
              <a:t>Justify  </a:t>
            </a:r>
            <a:r>
              <a:rPr lang="fa-IR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 استفاده شود. از کلی گویی اجتناب گردیده و به وضوح به بیان مطالب اصلی و اهداف مقاله پرداخته شود و تمامی قسمت‌های مقاله به‌صورت مختصر بیان گردد. قابل ذکر است اندازه پوستر 60 در 90 سانتی متر بوده و خواهشمند است نویسندگان محترم الگوی پوستر را رعایت فرمایند. فونت عنوان مقاله، نویسندگان، مشخصات آن‌ها و رایانامه نویسنده مسئول مطابق با الگوی بالا باشد.</a:t>
            </a:r>
          </a:p>
          <a:p>
            <a:pPr algn="just" rtl="1"/>
            <a:r>
              <a:rPr lang="fa-IR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در این قسمت ضرورت انجام پژوهش خود را توضیح داده و اهداف تحقیق را به روشنی و به دور از بیان مطالب اضافی و کلیات شرح دهید.</a:t>
            </a:r>
          </a:p>
          <a:p>
            <a:pPr algn="just" rtl="1"/>
            <a:endParaRPr lang="en-US" altLang="en-US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sz="2600" dirty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28" name="Rectangle: Top Corners Rounded 27">
            <a:extLst>
              <a:ext uri="{FF2B5EF4-FFF2-40B4-BE49-F238E27FC236}">
                <a16:creationId xmlns:a16="http://schemas.microsoft.com/office/drawing/2014/main" id="{543C92AE-50D5-1620-6CCB-D9EAA4A79E2B}"/>
              </a:ext>
            </a:extLst>
          </p:cNvPr>
          <p:cNvSpPr/>
          <p:nvPr/>
        </p:nvSpPr>
        <p:spPr>
          <a:xfrm>
            <a:off x="18358199" y="9651567"/>
            <a:ext cx="2376719" cy="657640"/>
          </a:xfrm>
          <a:prstGeom prst="round2SameRect">
            <a:avLst>
              <a:gd name="adj1" fmla="val 43645"/>
              <a:gd name="adj2" fmla="val 0"/>
            </a:avLst>
          </a:prstGeom>
          <a:solidFill>
            <a:srgbClr val="5E1D02"/>
          </a:solidFill>
          <a:ln w="57150">
            <a:solidFill>
              <a:srgbClr val="5E1D0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8329" tIns="39166" rIns="78329" bIns="39166" rtlCol="1" anchor="ctr"/>
          <a:lstStyle/>
          <a:p>
            <a:pPr algn="ctr" rtl="1"/>
            <a:r>
              <a:rPr lang="fa-IR" sz="3600" b="1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مقدمه</a:t>
            </a:r>
            <a:endParaRPr lang="en-US" sz="320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29" name="Rectangle: Top Corners Rounded 28">
            <a:extLst>
              <a:ext uri="{FF2B5EF4-FFF2-40B4-BE49-F238E27FC236}">
                <a16:creationId xmlns:a16="http://schemas.microsoft.com/office/drawing/2014/main" id="{8DE4C1F9-7BAA-43E4-D78D-991A07A1D28C}"/>
              </a:ext>
            </a:extLst>
          </p:cNvPr>
          <p:cNvSpPr/>
          <p:nvPr/>
        </p:nvSpPr>
        <p:spPr>
          <a:xfrm>
            <a:off x="8147071" y="9651567"/>
            <a:ext cx="2376719" cy="657640"/>
          </a:xfrm>
          <a:prstGeom prst="round2SameRect">
            <a:avLst>
              <a:gd name="adj1" fmla="val 43645"/>
              <a:gd name="adj2" fmla="val 0"/>
            </a:avLst>
          </a:prstGeom>
          <a:solidFill>
            <a:srgbClr val="5E1D02"/>
          </a:solidFill>
          <a:ln w="57150">
            <a:solidFill>
              <a:srgbClr val="5E1D0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8329" tIns="39166" rIns="78329" bIns="39166" rtlCol="1" anchor="ctr"/>
          <a:lstStyle/>
          <a:p>
            <a:pPr algn="ctr" rtl="1"/>
            <a:r>
              <a:rPr lang="fa-IR" sz="3600" b="1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روش بررسی</a:t>
            </a:r>
          </a:p>
        </p:txBody>
      </p:sp>
      <p:sp>
        <p:nvSpPr>
          <p:cNvPr id="30" name="Rectangle: Top Corners Rounded 29">
            <a:extLst>
              <a:ext uri="{FF2B5EF4-FFF2-40B4-BE49-F238E27FC236}">
                <a16:creationId xmlns:a16="http://schemas.microsoft.com/office/drawing/2014/main" id="{6515CB4C-FDCE-1396-5DF3-F7900ECB77FB}"/>
              </a:ext>
            </a:extLst>
          </p:cNvPr>
          <p:cNvSpPr/>
          <p:nvPr/>
        </p:nvSpPr>
        <p:spPr>
          <a:xfrm>
            <a:off x="18358199" y="14712112"/>
            <a:ext cx="2376719" cy="657640"/>
          </a:xfrm>
          <a:prstGeom prst="round2SameRect">
            <a:avLst>
              <a:gd name="adj1" fmla="val 43645"/>
              <a:gd name="adj2" fmla="val 0"/>
            </a:avLst>
          </a:prstGeom>
          <a:solidFill>
            <a:srgbClr val="5E1D02"/>
          </a:solidFill>
          <a:ln w="57150">
            <a:solidFill>
              <a:srgbClr val="5E1D0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8329" tIns="39166" rIns="78329" bIns="39166" rtlCol="1" anchor="ctr"/>
          <a:lstStyle/>
          <a:p>
            <a:pPr algn="ctr" rtl="1"/>
            <a:r>
              <a:rPr lang="fa-IR" sz="3600" b="1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نتایج</a:t>
            </a:r>
            <a:endParaRPr lang="en-US" sz="320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31" name="Rectangle: Top Corners Rounded 30">
            <a:extLst>
              <a:ext uri="{FF2B5EF4-FFF2-40B4-BE49-F238E27FC236}">
                <a16:creationId xmlns:a16="http://schemas.microsoft.com/office/drawing/2014/main" id="{910F0021-22D8-F226-F73C-5BA481F73D0F}"/>
              </a:ext>
            </a:extLst>
          </p:cNvPr>
          <p:cNvSpPr/>
          <p:nvPr/>
        </p:nvSpPr>
        <p:spPr>
          <a:xfrm>
            <a:off x="17069832" y="25169684"/>
            <a:ext cx="3593330" cy="657640"/>
          </a:xfrm>
          <a:prstGeom prst="round2SameRect">
            <a:avLst>
              <a:gd name="adj1" fmla="val 43645"/>
              <a:gd name="adj2" fmla="val 0"/>
            </a:avLst>
          </a:prstGeom>
          <a:solidFill>
            <a:srgbClr val="5E1D02"/>
          </a:solidFill>
          <a:ln w="57150">
            <a:solidFill>
              <a:srgbClr val="5E1D0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8329" tIns="39166" rIns="78329" bIns="39166" rtlCol="1" anchor="ctr"/>
          <a:lstStyle/>
          <a:p>
            <a:pPr algn="ctr" rtl="1"/>
            <a:r>
              <a:rPr lang="fa-IR" sz="3600" b="1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بحث و نتیجه گیری</a:t>
            </a:r>
          </a:p>
        </p:txBody>
      </p:sp>
      <p:sp>
        <p:nvSpPr>
          <p:cNvPr id="32" name="Rectangle: Top Corners Rounded 31">
            <a:extLst>
              <a:ext uri="{FF2B5EF4-FFF2-40B4-BE49-F238E27FC236}">
                <a16:creationId xmlns:a16="http://schemas.microsoft.com/office/drawing/2014/main" id="{5B553FBB-E361-076E-FB4D-C69A191E57C9}"/>
              </a:ext>
            </a:extLst>
          </p:cNvPr>
          <p:cNvSpPr/>
          <p:nvPr/>
        </p:nvSpPr>
        <p:spPr>
          <a:xfrm>
            <a:off x="6807311" y="25169684"/>
            <a:ext cx="3593330" cy="657640"/>
          </a:xfrm>
          <a:prstGeom prst="round2SameRect">
            <a:avLst>
              <a:gd name="adj1" fmla="val 43645"/>
              <a:gd name="adj2" fmla="val 0"/>
            </a:avLst>
          </a:prstGeom>
          <a:solidFill>
            <a:srgbClr val="5E1D02"/>
          </a:solidFill>
          <a:ln w="57150">
            <a:solidFill>
              <a:srgbClr val="5E1D0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8329" tIns="39166" rIns="78329" bIns="39166" rtlCol="1" anchor="ctr"/>
          <a:lstStyle/>
          <a:p>
            <a:pPr algn="ctr" rtl="1"/>
            <a:r>
              <a:rPr lang="fa-IR" sz="3600" b="1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منابع اصلی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1632</TotalTime>
  <Words>336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B Zar</vt:lpstr>
      <vt:lpstr>B Titr</vt:lpstr>
      <vt:lpstr>Arial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Mehran Modaresi</dc:creator>
  <cp:lastModifiedBy>danial ghaderi</cp:lastModifiedBy>
  <cp:revision>89</cp:revision>
  <dcterms:created xsi:type="dcterms:W3CDTF">2017-01-25T18:54:40Z</dcterms:created>
  <dcterms:modified xsi:type="dcterms:W3CDTF">2024-04-11T12:10:34Z</dcterms:modified>
</cp:coreProperties>
</file>